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F404-641D-4456-BB37-E75A52C1C20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CA7D6D-15AA-48C3-9DDC-3B1D91A704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F404-641D-4456-BB37-E75A52C1C20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7D6D-15AA-48C3-9DDC-3B1D91A704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DCA7D6D-15AA-48C3-9DDC-3B1D91A704D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F404-641D-4456-BB37-E75A52C1C20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F404-641D-4456-BB37-E75A52C1C20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DCA7D6D-15AA-48C3-9DDC-3B1D91A704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F404-641D-4456-BB37-E75A52C1C20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CA7D6D-15AA-48C3-9DDC-3B1D91A704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411F404-641D-4456-BB37-E75A52C1C20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7D6D-15AA-48C3-9DDC-3B1D91A704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F404-641D-4456-BB37-E75A52C1C20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DCA7D6D-15AA-48C3-9DDC-3B1D91A704D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F404-641D-4456-BB37-E75A52C1C20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DCA7D6D-15AA-48C3-9DDC-3B1D91A704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F404-641D-4456-BB37-E75A52C1C20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CA7D6D-15AA-48C3-9DDC-3B1D91A704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CA7D6D-15AA-48C3-9DDC-3B1D91A704D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F404-641D-4456-BB37-E75A52C1C20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DCA7D6D-15AA-48C3-9DDC-3B1D91A704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411F404-641D-4456-BB37-E75A52C1C20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411F404-641D-4456-BB37-E75A52C1C20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CA7D6D-15AA-48C3-9DDC-3B1D91A704D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Power and Oppression in Society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00400"/>
            <a:ext cx="3649949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561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Minoritized</a:t>
            </a:r>
            <a:r>
              <a:rPr lang="en-US" sz="4000" b="1" dirty="0" smtClean="0"/>
              <a:t> group(s):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social group that is devalued in society; this devaluing encompasses how the group is represented, what degree of access to resources is granted, and how the unequal access is rationalized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57600"/>
            <a:ext cx="4152900" cy="2325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733800"/>
            <a:ext cx="286702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734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Dominant group(s):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group(s) at the top of the social hierarchy; the group that is valued more highly in society and thus has more power (in terms of setting norms, </a:t>
            </a:r>
            <a:r>
              <a:rPr lang="en-US" smtClean="0"/>
              <a:t>making decisions, etc.)</a:t>
            </a: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429000"/>
            <a:ext cx="2924175" cy="1945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9291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Oppression: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hold down (‘press’) and deny a social group full access and potential in a given society (e.g.  Not permitting a group to vote)</a:t>
            </a:r>
          </a:p>
          <a:p>
            <a:r>
              <a:rPr lang="en-US" dirty="0" smtClean="0"/>
              <a:t>Occurs when one group’s prejudice is backed by historical, social and institutional power (laws, customs, practices, organizations, etc.):</a:t>
            </a:r>
          </a:p>
          <a:p>
            <a:pPr marL="0" indent="0">
              <a:buNone/>
            </a:pPr>
            <a:r>
              <a:rPr lang="en-US" sz="2400" b="1" i="1" dirty="0" smtClean="0"/>
              <a:t>Prejudice/Discrimination + Power = Oppression</a:t>
            </a:r>
            <a:endParaRPr lang="en-US" sz="2400" b="1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724400"/>
            <a:ext cx="2286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2416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Type of Oppression: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19601" y="1535113"/>
            <a:ext cx="4267200" cy="639762"/>
          </a:xfrm>
        </p:spPr>
        <p:txBody>
          <a:bodyPr>
            <a:normAutofit fontScale="92500"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 Dominant/</a:t>
            </a:r>
            <a:r>
              <a:rPr lang="en-US" sz="2000" u="sng" dirty="0" err="1" smtClean="0"/>
              <a:t>Minoritized</a:t>
            </a:r>
            <a:r>
              <a:rPr lang="en-US" sz="2000" dirty="0" smtClean="0"/>
              <a:t> groups: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Racism . . . . . . . . . . . . . . . . . . </a:t>
            </a:r>
          </a:p>
          <a:p>
            <a:r>
              <a:rPr lang="en-US" dirty="0" smtClean="0"/>
              <a:t>Classism . . . . . . . . . . . . . . . 	</a:t>
            </a:r>
          </a:p>
          <a:p>
            <a:r>
              <a:rPr lang="en-US" dirty="0" smtClean="0"/>
              <a:t>Sexism . . . . . . . . . . . . . . . . .	</a:t>
            </a:r>
          </a:p>
          <a:p>
            <a:r>
              <a:rPr lang="en-US" dirty="0" smtClean="0"/>
              <a:t>Heterosexism . . . . . . . . . . . .</a:t>
            </a:r>
          </a:p>
          <a:p>
            <a:endParaRPr lang="en-US" dirty="0"/>
          </a:p>
          <a:p>
            <a:r>
              <a:rPr lang="en-US" dirty="0" err="1" smtClean="0"/>
              <a:t>Ableism</a:t>
            </a:r>
            <a:r>
              <a:rPr lang="en-US" dirty="0" smtClean="0"/>
              <a:t> . . . . . . . . . . . . . . . . .		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Whites / </a:t>
            </a:r>
            <a:r>
              <a:rPr lang="en-US" u="sng" dirty="0" smtClean="0"/>
              <a:t>people of </a:t>
            </a:r>
            <a:r>
              <a:rPr lang="en-US" u="sng" dirty="0" err="1" smtClean="0"/>
              <a:t>colour</a:t>
            </a:r>
            <a:endParaRPr lang="en-US" u="sng" dirty="0" smtClean="0"/>
          </a:p>
          <a:p>
            <a:r>
              <a:rPr lang="en-US" dirty="0" smtClean="0"/>
              <a:t>Wealthy / </a:t>
            </a:r>
            <a:r>
              <a:rPr lang="en-US" u="sng" dirty="0" smtClean="0"/>
              <a:t>poor</a:t>
            </a:r>
          </a:p>
          <a:p>
            <a:r>
              <a:rPr lang="en-US" dirty="0" smtClean="0"/>
              <a:t>Men / </a:t>
            </a:r>
            <a:r>
              <a:rPr lang="en-US" u="sng" dirty="0" smtClean="0"/>
              <a:t>Women</a:t>
            </a:r>
          </a:p>
          <a:p>
            <a:r>
              <a:rPr lang="en-US" dirty="0" smtClean="0"/>
              <a:t>Heterosexuals / </a:t>
            </a:r>
            <a:r>
              <a:rPr lang="en-US" u="sng" dirty="0" smtClean="0"/>
              <a:t>Homosexuals and Bisexuals</a:t>
            </a:r>
          </a:p>
          <a:p>
            <a:r>
              <a:rPr lang="en-US" dirty="0" smtClean="0"/>
              <a:t>Able-bodied / </a:t>
            </a:r>
            <a:r>
              <a:rPr lang="en-US" u="sng" dirty="0" smtClean="0"/>
              <a:t>People with disabilities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Forms of Oppression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90892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djacency">
    <a:dk1>
      <a:srgbClr val="2F2B20"/>
    </a:dk1>
    <a:lt1>
      <a:srgbClr val="FFFFFF"/>
    </a:lt1>
    <a:dk2>
      <a:srgbClr val="675E47"/>
    </a:dk2>
    <a:lt2>
      <a:srgbClr val="DFDCB7"/>
    </a:lt2>
    <a:accent1>
      <a:srgbClr val="A9A57C"/>
    </a:accent1>
    <a:accent2>
      <a:srgbClr val="9CBEBD"/>
    </a:accent2>
    <a:accent3>
      <a:srgbClr val="D2CB6C"/>
    </a:accent3>
    <a:accent4>
      <a:srgbClr val="95A39D"/>
    </a:accent4>
    <a:accent5>
      <a:srgbClr val="C89F5D"/>
    </a:accent5>
    <a:accent6>
      <a:srgbClr val="B1A089"/>
    </a:accent6>
    <a:hlink>
      <a:srgbClr val="D25814"/>
    </a:hlink>
    <a:folHlink>
      <a:srgbClr val="849A0A"/>
    </a:folHlink>
  </a:clrScheme>
</a:themeOverride>
</file>

<file path=ppt/theme/themeOverride2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</TotalTime>
  <Words>210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Power and Oppression in Society</vt:lpstr>
      <vt:lpstr>Minoritized group(s):</vt:lpstr>
      <vt:lpstr>Dominant group(s):</vt:lpstr>
      <vt:lpstr>Oppression:</vt:lpstr>
      <vt:lpstr>Forms of Oppression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and Oppression in Society</dc:title>
  <dc:creator>Sophia</dc:creator>
  <cp:lastModifiedBy>Sophia</cp:lastModifiedBy>
  <cp:revision>10</cp:revision>
  <dcterms:created xsi:type="dcterms:W3CDTF">2013-11-07T23:48:41Z</dcterms:created>
  <dcterms:modified xsi:type="dcterms:W3CDTF">2013-11-08T00:43:20Z</dcterms:modified>
</cp:coreProperties>
</file>