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4" r:id="rId3"/>
    <p:sldId id="261" r:id="rId4"/>
    <p:sldId id="262" r:id="rId5"/>
    <p:sldId id="263" r:id="rId6"/>
    <p:sldId id="257" r:id="rId7"/>
    <p:sldId id="258" r:id="rId8"/>
    <p:sldId id="260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3820BA-C052-4D63-A79C-96BFDE487C2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5CD58C-B87D-4A79-8828-3676947110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38200"/>
            <a:ext cx="7162800" cy="2819400"/>
          </a:xfrm>
        </p:spPr>
        <p:txBody>
          <a:bodyPr>
            <a:noAutofit/>
          </a:bodyPr>
          <a:lstStyle/>
          <a:p>
            <a:r>
              <a:rPr lang="en-US" sz="6000" b="1" dirty="0" err="1" smtClean="0"/>
              <a:t>Ethnocultural</a:t>
            </a:r>
            <a:r>
              <a:rPr lang="en-US" sz="6000" b="1" dirty="0" smtClean="0"/>
              <a:t> Diversity</a:t>
            </a:r>
            <a:br>
              <a:rPr lang="en-US" sz="6000" b="1" dirty="0" smtClean="0"/>
            </a:br>
            <a:r>
              <a:rPr lang="en-US" sz="6000" b="1" dirty="0" smtClean="0"/>
              <a:t>in Canada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398"/>
            <a:ext cx="22860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019800" cy="45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94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1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2782"/>
            <a:ext cx="7086600" cy="6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4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Canadian Multiculturalism Act,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</a:t>
            </a:r>
            <a:r>
              <a:rPr lang="en-US" sz="3200" b="1" dirty="0" smtClean="0"/>
              <a:t>nsures that every Canadian receives equal treatment by the government, which respects and celebrates diversity </a:t>
            </a:r>
          </a:p>
          <a:p>
            <a:r>
              <a:rPr lang="en-US" sz="3200" b="1" dirty="0" smtClean="0"/>
              <a:t> acknowledges the freedom of all members of Canadian society to preserve, enhance and share their cultural heritage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1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‘Diversity Stats’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 in 5 Canadians foreign-born</a:t>
            </a:r>
          </a:p>
          <a:p>
            <a:r>
              <a:rPr lang="en-US" b="1" dirty="0" smtClean="0"/>
              <a:t>Asia (including the Middle East) is our largest source of immigrants</a:t>
            </a:r>
          </a:p>
          <a:p>
            <a:r>
              <a:rPr lang="en-US" b="1" dirty="0" smtClean="0"/>
              <a:t>In the 2011 status, the most common ethnic origins reported were:  Canadian (10.5 million), English (6.5 million), French (5 million), Scottish (4.7 million), Irish (4.5 million), German (3.2 million)</a:t>
            </a:r>
          </a:p>
          <a:p>
            <a:r>
              <a:rPr lang="en-US" b="1" dirty="0" smtClean="0"/>
              <a:t>Other ethnic groups that surpassed 1 million were:  Italian, Chinese, First Nations, Ukrainian, East Indian, Dutch and Polish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8363" cy="148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2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1 in 5 Canadians is a visible ethnic minority</a:t>
            </a:r>
          </a:p>
          <a:p>
            <a:r>
              <a:rPr lang="en-US" b="1" dirty="0" smtClean="0"/>
              <a:t>Largest visible minority groups  = South Asians (East Indian, Pakistani or Sri Lankan), Chinese and Blacks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06091"/>
            <a:ext cx="3164510" cy="236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7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Religious Diversity in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67% = Christian</a:t>
            </a:r>
          </a:p>
          <a:p>
            <a:r>
              <a:rPr lang="en-US" b="1" dirty="0" smtClean="0"/>
              <a:t>24% = no religious affiliation</a:t>
            </a:r>
          </a:p>
          <a:p>
            <a:r>
              <a:rPr lang="en-US" b="1" dirty="0" smtClean="0"/>
              <a:t>7%  = Muslim, Hindu, Sikh or Buddhist</a:t>
            </a:r>
          </a:p>
          <a:p>
            <a:r>
              <a:rPr lang="en-US" b="1" dirty="0" smtClean="0"/>
              <a:t>1%  = Jewish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2381250" cy="293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40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challenges facing newcomers to Canada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need to learn a new language</a:t>
            </a:r>
          </a:p>
          <a:p>
            <a:r>
              <a:rPr lang="en-US" b="1" dirty="0" smtClean="0"/>
              <a:t>Different social role expectations</a:t>
            </a:r>
          </a:p>
          <a:p>
            <a:r>
              <a:rPr lang="en-US" b="1" dirty="0" smtClean="0"/>
              <a:t>Lack of recognition for international qualifications</a:t>
            </a:r>
          </a:p>
          <a:p>
            <a:r>
              <a:rPr lang="en-US" b="1" dirty="0" smtClean="0"/>
              <a:t>Prejudice/discrimination</a:t>
            </a:r>
          </a:p>
          <a:p>
            <a:r>
              <a:rPr lang="en-US" b="1" dirty="0" smtClean="0"/>
              <a:t>Separation from family</a:t>
            </a:r>
          </a:p>
          <a:p>
            <a:r>
              <a:rPr lang="en-US" b="1" dirty="0" smtClean="0"/>
              <a:t>Conflict between values in the family and the new society</a:t>
            </a:r>
          </a:p>
          <a:p>
            <a:r>
              <a:rPr lang="en-US" b="1" dirty="0" smtClean="0"/>
              <a:t>Different expectations regarding citizens rights</a:t>
            </a:r>
          </a:p>
          <a:p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5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38039"/>
              </a:srgbClr>
            </a:gs>
            <a:gs pos="8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Culture shock = the confusion and anxiety a person may have after leaving a familiar culture to live in a new and different culture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505200" cy="232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3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Immigrants help to sustain our health care, pension plans and social programs</a:t>
            </a:r>
          </a:p>
          <a:p>
            <a:r>
              <a:rPr lang="en-US" b="1" dirty="0" smtClean="0"/>
              <a:t>Immigrants can give companies an edge in a competitive global economy</a:t>
            </a:r>
          </a:p>
          <a:p>
            <a:r>
              <a:rPr lang="en-US" b="1" dirty="0" smtClean="0"/>
              <a:t>Increased innovation, creativity, different skills introduced to our society</a:t>
            </a:r>
          </a:p>
          <a:p>
            <a:r>
              <a:rPr lang="en-US" b="1" dirty="0" smtClean="0"/>
              <a:t>Increased awareness and understanding of other cultural groups</a:t>
            </a:r>
          </a:p>
          <a:p>
            <a:r>
              <a:rPr lang="en-US" b="1" dirty="0" smtClean="0"/>
              <a:t>Music, food, etc. 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12354" cy="9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885270" cy="15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5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/>
              <a:t>q</a:t>
            </a:r>
            <a:r>
              <a:rPr lang="en-US" dirty="0" smtClean="0"/>
              <a:t>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Is it possible to maintain a strong national identity in a multicultural nation like Canada?  How? 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00023"/>
            <a:ext cx="7485087" cy="190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2286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6134"/>
            <a:ext cx="1733550" cy="16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8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3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</TotalTime>
  <Words>329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Ethnocultural Diversity in Canada</vt:lpstr>
      <vt:lpstr>Canadian Multiculturalism Act, 1988</vt:lpstr>
      <vt:lpstr>‘Diversity Stats’</vt:lpstr>
      <vt:lpstr>PowerPoint Presentation</vt:lpstr>
      <vt:lpstr>Religious Diversity in Canada</vt:lpstr>
      <vt:lpstr>Possible challenges facing newcomers to Canada . . .</vt:lpstr>
      <vt:lpstr>PowerPoint Presentation</vt:lpstr>
      <vt:lpstr>Benefits of Diversity</vt:lpstr>
      <vt:lpstr>Discussion question: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Ethnocultural Diversity  in Canada</dc:title>
  <dc:creator>Sophia</dc:creator>
  <cp:lastModifiedBy>Sophia</cp:lastModifiedBy>
  <cp:revision>11</cp:revision>
  <dcterms:created xsi:type="dcterms:W3CDTF">2013-11-22T23:44:30Z</dcterms:created>
  <dcterms:modified xsi:type="dcterms:W3CDTF">2013-11-23T01:35:00Z</dcterms:modified>
</cp:coreProperties>
</file>