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7A844E10-70FC-4F96-BA4E-1BC209D0C416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DC2BD8D-F823-4F5F-B9EF-AC57FD08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37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4AA0-6A80-4BC3-A0C3-110C689D964E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12AF-CC16-4C9A-B5AA-A1825F4F5E7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4AA0-6A80-4BC3-A0C3-110C689D964E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12AF-CC16-4C9A-B5AA-A1825F4F5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4AA0-6A80-4BC3-A0C3-110C689D964E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12AF-CC16-4C9A-B5AA-A1825F4F5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4AA0-6A80-4BC3-A0C3-110C689D964E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12AF-CC16-4C9A-B5AA-A1825F4F5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4AA0-6A80-4BC3-A0C3-110C689D964E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12AF-CC16-4C9A-B5AA-A1825F4F5E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4AA0-6A80-4BC3-A0C3-110C689D964E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12AF-CC16-4C9A-B5AA-A1825F4F5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4AA0-6A80-4BC3-A0C3-110C689D964E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12AF-CC16-4C9A-B5AA-A1825F4F5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4AA0-6A80-4BC3-A0C3-110C689D964E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12AF-CC16-4C9A-B5AA-A1825F4F5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4AA0-6A80-4BC3-A0C3-110C689D964E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12AF-CC16-4C9A-B5AA-A1825F4F5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4AA0-6A80-4BC3-A0C3-110C689D964E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12AF-CC16-4C9A-B5AA-A1825F4F5E7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2B64AA0-6A80-4BC3-A0C3-110C689D964E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79C12AF-CC16-4C9A-B5AA-A1825F4F5E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2B64AA0-6A80-4BC3-A0C3-110C689D964E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79C12AF-CC16-4C9A-B5AA-A1825F4F5E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8077200" cy="2590800"/>
          </a:xfrm>
        </p:spPr>
        <p:txBody>
          <a:bodyPr/>
          <a:lstStyle/>
          <a:p>
            <a:r>
              <a:rPr lang="en-US" dirty="0" smtClean="0"/>
              <a:t>Hate Crimes and Canada’s Criminal Code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196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4907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735808" cy="6256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704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5783"/>
            <a:ext cx="8305800" cy="6059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959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Hate Crime?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According to Canada’s Criminal Code, a hate crime is “committed to intimidate, harm or terrify not only a person, but an entire group of people to which the victim belongs. The victims are targeted for who they are, not because of anything they have done.”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421" y="4953000"/>
            <a:ext cx="25527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951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hate is the motive and the crime can involve intimidation, harassment, physical force or threat of physical force against a person, a group or a property</a:t>
            </a:r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618" y="4267200"/>
            <a:ext cx="24574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2158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85000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Criminal Code of 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Section 318:  it is a criminal act to "advocate or promote genocide" — to call for, support, encourage or argue for the killing of members of a group based on </a:t>
            </a:r>
            <a:r>
              <a:rPr lang="en-US" dirty="0" err="1" smtClean="0"/>
              <a:t>colour</a:t>
            </a:r>
            <a:r>
              <a:rPr lang="en-US" dirty="0" smtClean="0"/>
              <a:t>, race, religion, ethnic origin or sexual orientation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72000"/>
            <a:ext cx="2390775" cy="1787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500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90000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Section 319:  it is illegal to publicly stir up or incite hatred against an identifiable group.  It protects people from being if their statements are truthful or the expression of a religious opinion.</a:t>
            </a:r>
          </a:p>
          <a:p>
            <a:pPr marL="118872" indent="0">
              <a:buNone/>
            </a:pPr>
            <a:r>
              <a:rPr lang="en-US" dirty="0"/>
              <a:t>                                            </a:t>
            </a:r>
            <a:r>
              <a:rPr lang="en-US" sz="1800" i="1" dirty="0" smtClean="0"/>
              <a:t>A </a:t>
            </a:r>
            <a:r>
              <a:rPr lang="en-US" sz="1800" i="1" dirty="0"/>
              <a:t>swastika was spray-painted on a sign </a:t>
            </a:r>
            <a:r>
              <a:rPr lang="en-US" sz="1800" i="1" dirty="0" smtClean="0"/>
              <a:t>                              				at </a:t>
            </a:r>
            <a:r>
              <a:rPr lang="en-US" sz="1800" i="1" dirty="0"/>
              <a:t>the House of Jacob synagogue in Calgary in </a:t>
            </a:r>
            <a:r>
              <a:rPr lang="en-US" sz="1800" i="1" dirty="0" smtClean="0"/>
              <a:t>				November </a:t>
            </a:r>
            <a:r>
              <a:rPr lang="en-US" sz="1800" i="1" dirty="0"/>
              <a:t>2009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686" y="4495800"/>
            <a:ext cx="28575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5019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799"/>
            <a:ext cx="8229600" cy="4953001"/>
          </a:xfrm>
        </p:spPr>
        <p:txBody>
          <a:bodyPr>
            <a:normAutofit/>
          </a:bodyPr>
          <a:lstStyle/>
          <a:p>
            <a:r>
              <a:rPr lang="en-US" b="1" dirty="0" smtClean="0"/>
              <a:t>Section 430 covers hate-motivated mischief (e.g. vandalism) and religious property </a:t>
            </a:r>
          </a:p>
          <a:p>
            <a:r>
              <a:rPr lang="en-US" b="1" dirty="0" smtClean="0"/>
              <a:t>The section of the code on sentencing encourages judges to consider whether the crime was motivated by hate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648200"/>
            <a:ext cx="221656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191000" y="4320064"/>
            <a:ext cx="4267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i="1" dirty="0" smtClean="0"/>
          </a:p>
          <a:p>
            <a:r>
              <a:rPr lang="en-US" i="1" dirty="0" smtClean="0"/>
              <a:t>Two Nova Scotia men were convicted under Canada's hate crime laws in relation to a cross-burning incident on the lawn of an interracial couple in Windsor, </a:t>
            </a:r>
            <a:r>
              <a:rPr lang="en-US" i="1" dirty="0" err="1" smtClean="0"/>
              <a:t>N.S</a:t>
            </a:r>
            <a:r>
              <a:rPr lang="en-US" i="1" dirty="0" smtClean="0"/>
              <a:t>. The photo is from the </a:t>
            </a:r>
            <a:r>
              <a:rPr lang="en-US" i="1" dirty="0" err="1" smtClean="0"/>
              <a:t>RCMP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96773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www.statcan.gc.ca</a:t>
            </a:r>
            <a:r>
              <a:rPr lang="en-US" dirty="0" smtClean="0"/>
              <a:t>/pub/85-002-x/2013001/article/11822/c-g/c-</a:t>
            </a:r>
            <a:r>
              <a:rPr lang="en-US" dirty="0" err="1" smtClean="0"/>
              <a:t>g02</a:t>
            </a:r>
            <a:r>
              <a:rPr lang="en-US" dirty="0" smtClean="0"/>
              <a:t>-</a:t>
            </a:r>
            <a:r>
              <a:rPr lang="en-US" dirty="0" err="1" smtClean="0"/>
              <a:t>eng.gif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10" y="381000"/>
            <a:ext cx="883409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9923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4697"/>
            <a:ext cx="8229600" cy="62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8805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24" y="457200"/>
            <a:ext cx="843269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57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ppt/theme/themeOverride3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ppt/theme/themeOverride4.xml><?xml version="1.0" encoding="utf-8"?>
<a:themeOverride xmlns:a="http://schemas.openxmlformats.org/drawingml/2006/main">
  <a:clrScheme name="Angles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</a:themeOverride>
</file>

<file path=ppt/theme/themeOverride5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</TotalTime>
  <Words>260</Words>
  <Application>Microsoft Office PowerPoint</Application>
  <PresentationFormat>On-screen Show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Hate Crimes and Canada’s Criminal Code</vt:lpstr>
      <vt:lpstr>What is a Hate Crime?</vt:lpstr>
      <vt:lpstr>PowerPoint Presentation</vt:lpstr>
      <vt:lpstr>The Criminal Code of Canada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Hate Crimes and Canada’s Criminal Code</dc:title>
  <dc:creator>Sophia</dc:creator>
  <cp:lastModifiedBy>Sophia</cp:lastModifiedBy>
  <cp:revision>6</cp:revision>
  <cp:lastPrinted>2013-11-24T19:40:17Z</cp:lastPrinted>
  <dcterms:created xsi:type="dcterms:W3CDTF">2013-11-24T19:01:18Z</dcterms:created>
  <dcterms:modified xsi:type="dcterms:W3CDTF">2013-11-24T19:41:16Z</dcterms:modified>
</cp:coreProperties>
</file>