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13"/>
  </p:notesMasterIdLst>
  <p:sldIdLst>
    <p:sldId id="297" r:id="rId2"/>
    <p:sldId id="296" r:id="rId3"/>
    <p:sldId id="298" r:id="rId4"/>
    <p:sldId id="281" r:id="rId5"/>
    <p:sldId id="300" r:id="rId6"/>
    <p:sldId id="301" r:id="rId7"/>
    <p:sldId id="259" r:id="rId8"/>
    <p:sldId id="295" r:id="rId9"/>
    <p:sldId id="260" r:id="rId10"/>
    <p:sldId id="299" r:id="rId11"/>
    <p:sldId id="267"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85" autoAdjust="0"/>
    <p:restoredTop sz="94660"/>
  </p:normalViewPr>
  <p:slideViewPr>
    <p:cSldViewPr>
      <p:cViewPr varScale="1">
        <p:scale>
          <a:sx n="70" d="100"/>
          <a:sy n="70" d="100"/>
        </p:scale>
        <p:origin x="-845"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CBE75D7-928D-48D8-A701-1D1458088FEB}" type="datetimeFigureOut">
              <a:rPr lang="en-US" smtClean="0"/>
              <a:pPr/>
              <a:t>11/19/2013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4CDB738-521C-4A94-8EBC-97081AC9F156}" type="slidenum">
              <a:rPr lang="en-US" smtClean="0"/>
              <a:pPr/>
              <a:t>‹#›</a:t>
            </a:fld>
            <a:endParaRPr lang="en-US"/>
          </a:p>
        </p:txBody>
      </p:sp>
    </p:spTree>
    <p:extLst>
      <p:ext uri="{BB962C8B-B14F-4D97-AF65-F5344CB8AC3E}">
        <p14:creationId xmlns:p14="http://schemas.microsoft.com/office/powerpoint/2010/main" val="28167925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p>
            <a:fld id="{5E4BADD4-2821-4694-A770-68B524C490A8}" type="datetimeFigureOut">
              <a:rPr lang="en-US" smtClean="0"/>
              <a:pPr/>
              <a:t>11/19/2013</a:t>
            </a:fld>
            <a:endParaRPr lang="en-US"/>
          </a:p>
        </p:txBody>
      </p:sp>
      <p:sp>
        <p:nvSpPr>
          <p:cNvPr id="20" name="Footer Placeholder 19"/>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5753F603-50EC-4E8D-86BF-7DF4B8021E9D}" type="slidenum">
              <a:rPr lang="en-US" smtClean="0"/>
              <a:pPr/>
              <a:t>‹#›</a:t>
            </a:fld>
            <a:endParaRPr lang="en-US"/>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E4BADD4-2821-4694-A770-68B524C490A8}" type="datetimeFigureOut">
              <a:rPr lang="en-US" smtClean="0"/>
              <a:pPr/>
              <a:t>11/19/2013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53F603-50EC-4E8D-86BF-7DF4B8021E9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E4BADD4-2821-4694-A770-68B524C490A8}" type="datetimeFigureOut">
              <a:rPr lang="en-US" smtClean="0"/>
              <a:pPr/>
              <a:t>11/19/2013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53F603-50EC-4E8D-86BF-7DF4B8021E9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E4BADD4-2821-4694-A770-68B524C490A8}" type="datetimeFigureOut">
              <a:rPr lang="en-US" smtClean="0"/>
              <a:pPr/>
              <a:t>11/19/2013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53F603-50EC-4E8D-86BF-7DF4B8021E9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5E4BADD4-2821-4694-A770-68B524C490A8}" type="datetimeFigureOut">
              <a:rPr lang="en-US" smtClean="0"/>
              <a:pPr/>
              <a:t>11/19/2013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53F603-50EC-4E8D-86BF-7DF4B8021E9D}" type="slidenum">
              <a:rPr lang="en-US" smtClean="0"/>
              <a:pPr/>
              <a:t>‹#›</a:t>
            </a:fld>
            <a:endParaRPr lang="en-US"/>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5E4BADD4-2821-4694-A770-68B524C490A8}" type="datetimeFigureOut">
              <a:rPr lang="en-US" smtClean="0"/>
              <a:pPr/>
              <a:t>11/19/2013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53F603-50EC-4E8D-86BF-7DF4B8021E9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5E4BADD4-2821-4694-A770-68B524C490A8}" type="datetimeFigureOut">
              <a:rPr lang="en-US" smtClean="0"/>
              <a:pPr/>
              <a:t>11/19/2013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753F603-50EC-4E8D-86BF-7DF4B8021E9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E4BADD4-2821-4694-A770-68B524C490A8}" type="datetimeFigureOut">
              <a:rPr lang="en-US" smtClean="0"/>
              <a:pPr/>
              <a:t>11/19/2013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753F603-50EC-4E8D-86BF-7DF4B8021E9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Date Placeholder 1"/>
          <p:cNvSpPr>
            <a:spLocks noGrp="1"/>
          </p:cNvSpPr>
          <p:nvPr>
            <p:ph type="dt" sz="half" idx="10"/>
          </p:nvPr>
        </p:nvSpPr>
        <p:spPr/>
        <p:txBody>
          <a:bodyPr/>
          <a:lstStyle/>
          <a:p>
            <a:fld id="{5E4BADD4-2821-4694-A770-68B524C490A8}" type="datetimeFigureOut">
              <a:rPr lang="en-US" smtClean="0"/>
              <a:pPr/>
              <a:t>11/19/2013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753F603-50EC-4E8D-86BF-7DF4B8021E9D}" type="slidenum">
              <a:rPr lang="en-US" smtClean="0"/>
              <a:pPr/>
              <a:t>‹#›</a:t>
            </a:fld>
            <a:endParaRPr lang="en-US"/>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5E4BADD4-2821-4694-A770-68B524C490A8}" type="datetimeFigureOut">
              <a:rPr lang="en-US" smtClean="0"/>
              <a:pPr/>
              <a:t>11/19/2013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53F603-50EC-4E8D-86BF-7DF4B8021E9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5E4BADD4-2821-4694-A770-68B524C490A8}" type="datetimeFigureOut">
              <a:rPr lang="en-US" smtClean="0"/>
              <a:pPr/>
              <a:t>11/19/2013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53F603-50EC-4E8D-86BF-7DF4B8021E9D}" type="slidenum">
              <a:rPr lang="en-US" smtClean="0"/>
              <a:pPr/>
              <a:t>‹#›</a:t>
            </a:fld>
            <a:endParaRPr lang="en-US"/>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lstStyle>
          <a:p>
            <a:fld id="{5E4BADD4-2821-4694-A770-68B524C490A8}" type="datetimeFigureOut">
              <a:rPr lang="en-US" smtClean="0"/>
              <a:pPr/>
              <a:t>11/19/2013</a:t>
            </a:fld>
            <a:endParaRPr lang="en-US"/>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lstStyle>
          <a:p>
            <a:endParaRPr lang="en-US"/>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lstStyle>
          <a:p>
            <a:fld id="{5753F603-50EC-4E8D-86BF-7DF4B8021E9D}" type="slidenum">
              <a:rPr lang="en-US" smtClean="0"/>
              <a:pPr/>
              <a:t>‹#›</a:t>
            </a:fld>
            <a:endParaRPr lang="en-US"/>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2.xml"/><Relationship Id="rId1" Type="http://schemas.openxmlformats.org/officeDocument/2006/relationships/themeOverride" Target="../theme/themeOverride7.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mlDrawing" Target="../drawings/vmlDrawing1.vml"/><Relationship Id="rId1" Type="http://schemas.openxmlformats.org/officeDocument/2006/relationships/themeOverride" Target="../theme/themeOverride3.xml"/><Relationship Id="rId5" Type="http://schemas.openxmlformats.org/officeDocument/2006/relationships/image" Target="../media/image4.wmf"/><Relationship Id="rId4" Type="http://schemas.openxmlformats.org/officeDocument/2006/relationships/oleObject" Target="../embeddings/oleObject1.bin"/></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7.xml"/><Relationship Id="rId1" Type="http://schemas.openxmlformats.org/officeDocument/2006/relationships/themeOverride" Target="../theme/themeOverride4.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5.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themeOverride" Target="../theme/themeOverrid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		      Ableism</a:t>
            </a:r>
            <a:endParaRPr lang="en-US" sz="6600" dirty="0"/>
          </a:p>
        </p:txBody>
      </p:sp>
      <p:sp>
        <p:nvSpPr>
          <p:cNvPr id="3" name="Subtitle 2"/>
          <p:cNvSpPr>
            <a:spLocks noGrp="1"/>
          </p:cNvSpPr>
          <p:nvPr>
            <p:ph type="subTitle" idx="1"/>
          </p:nvPr>
        </p:nvSpPr>
        <p:spPr/>
        <p:txBody>
          <a:bodyPr/>
          <a:lstStyle/>
          <a:p>
            <a:endParaRPr lang="en-US"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2209800"/>
            <a:ext cx="4969299" cy="39793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98391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835479"/>
            <a:ext cx="6858000" cy="5143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352567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US" dirty="0"/>
          </a:p>
        </p:txBody>
      </p:sp>
      <p:sp>
        <p:nvSpPr>
          <p:cNvPr id="3" name="Content Placeholder 2"/>
          <p:cNvSpPr>
            <a:spLocks noGrp="1"/>
          </p:cNvSpPr>
          <p:nvPr>
            <p:ph idx="1"/>
          </p:nvPr>
        </p:nvSpPr>
        <p:spPr/>
        <p:txBody>
          <a:bodyPr/>
          <a:lstStyle/>
          <a:p>
            <a:endParaRPr lang="en-US" dirty="0"/>
          </a:p>
        </p:txBody>
      </p:sp>
      <p:pic>
        <p:nvPicPr>
          <p:cNvPr id="13314" name="Picture 2" descr="http://librarykvpattom.files.wordpress.com/2008/09/lgpp30265einstein-on-bicycle-albert-einstein-poster.jpg"/>
          <p:cNvPicPr>
            <a:picLocks noChangeAspect="1" noChangeArrowheads="1"/>
          </p:cNvPicPr>
          <p:nvPr/>
        </p:nvPicPr>
        <p:blipFill>
          <a:blip r:embed="rId3" cstate="print"/>
          <a:srcRect/>
          <a:stretch>
            <a:fillRect/>
          </a:stretch>
        </p:blipFill>
        <p:spPr bwMode="auto">
          <a:xfrm>
            <a:off x="496311" y="533400"/>
            <a:ext cx="1942089" cy="2743200"/>
          </a:xfrm>
          <a:prstGeom prst="rect">
            <a:avLst/>
          </a:prstGeom>
          <a:noFill/>
        </p:spPr>
      </p:pic>
      <p:pic>
        <p:nvPicPr>
          <p:cNvPr id="13316" name="Picture 4" descr="http://www.bramboroson.com/astro/images/swh1.jpg"/>
          <p:cNvPicPr>
            <a:picLocks noChangeAspect="1" noChangeArrowheads="1"/>
          </p:cNvPicPr>
          <p:nvPr/>
        </p:nvPicPr>
        <p:blipFill>
          <a:blip r:embed="rId4" cstate="print"/>
          <a:srcRect/>
          <a:stretch>
            <a:fillRect/>
          </a:stretch>
        </p:blipFill>
        <p:spPr bwMode="auto">
          <a:xfrm>
            <a:off x="3048000" y="1217524"/>
            <a:ext cx="2209800" cy="2470556"/>
          </a:xfrm>
          <a:prstGeom prst="rect">
            <a:avLst/>
          </a:prstGeom>
          <a:noFill/>
        </p:spPr>
      </p:pic>
      <p:pic>
        <p:nvPicPr>
          <p:cNvPr id="13318" name="Picture 6" descr="http://search.tvnz.co.nz/photogallery/images/gallery/entertainment/08_john_forbes_nash1_p.jpg"/>
          <p:cNvPicPr>
            <a:picLocks noChangeAspect="1" noChangeArrowheads="1"/>
          </p:cNvPicPr>
          <p:nvPr/>
        </p:nvPicPr>
        <p:blipFill>
          <a:blip r:embed="rId5" cstate="print"/>
          <a:srcRect/>
          <a:stretch>
            <a:fillRect/>
          </a:stretch>
        </p:blipFill>
        <p:spPr bwMode="auto">
          <a:xfrm>
            <a:off x="2209800" y="4114800"/>
            <a:ext cx="1219200" cy="1463040"/>
          </a:xfrm>
          <a:prstGeom prst="rect">
            <a:avLst/>
          </a:prstGeom>
          <a:noFill/>
        </p:spPr>
      </p:pic>
      <p:sp>
        <p:nvSpPr>
          <p:cNvPr id="7" name="Rectangle 6"/>
          <p:cNvSpPr/>
          <p:nvPr/>
        </p:nvSpPr>
        <p:spPr>
          <a:xfrm>
            <a:off x="1066800" y="5983069"/>
            <a:ext cx="5334000" cy="646331"/>
          </a:xfrm>
          <a:prstGeom prst="rect">
            <a:avLst/>
          </a:prstGeom>
        </p:spPr>
        <p:txBody>
          <a:bodyPr wrap="square">
            <a:spAutoFit/>
          </a:bodyPr>
          <a:lstStyle/>
          <a:p>
            <a:r>
              <a:rPr lang="en-US" dirty="0" smtClean="0"/>
              <a:t>Do not worry about your problems with mathematics, I assure you mine are far greater." - Albert Einstein</a:t>
            </a:r>
            <a:endParaRPr lang="en-US" dirty="0"/>
          </a:p>
        </p:txBody>
      </p:sp>
      <p:pic>
        <p:nvPicPr>
          <p:cNvPr id="13322" name="Picture 10" descr="http://www.templegrandin.com/WayISeeIt.jpg"/>
          <p:cNvPicPr>
            <a:picLocks noChangeAspect="1" noChangeArrowheads="1"/>
          </p:cNvPicPr>
          <p:nvPr/>
        </p:nvPicPr>
        <p:blipFill>
          <a:blip r:embed="rId6" cstate="print"/>
          <a:srcRect/>
          <a:stretch>
            <a:fillRect/>
          </a:stretch>
        </p:blipFill>
        <p:spPr bwMode="auto">
          <a:xfrm>
            <a:off x="5715000" y="2209800"/>
            <a:ext cx="2400300" cy="3600450"/>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Ableism = </a:t>
            </a:r>
            <a:endParaRPr lang="en-US" dirty="0"/>
          </a:p>
        </p:txBody>
      </p:sp>
      <p:sp>
        <p:nvSpPr>
          <p:cNvPr id="4" name="Content Placeholder 3"/>
          <p:cNvSpPr>
            <a:spLocks noGrp="1"/>
          </p:cNvSpPr>
          <p:nvPr>
            <p:ph idx="1"/>
          </p:nvPr>
        </p:nvSpPr>
        <p:spPr/>
        <p:txBody>
          <a:bodyPr/>
          <a:lstStyle/>
          <a:p>
            <a:r>
              <a:rPr lang="en-US" dirty="0"/>
              <a:t>Ableism is a form of discrimination or prejudice against individuals with physical, mental, or developmental disabilities that is characterized by the belief that these individuals need to be fixed or cannot function as full members of society </a:t>
            </a:r>
          </a:p>
        </p:txBody>
      </p:sp>
    </p:spTree>
    <p:extLst>
      <p:ext uri="{BB962C8B-B14F-4D97-AF65-F5344CB8AC3E}">
        <p14:creationId xmlns:p14="http://schemas.microsoft.com/office/powerpoint/2010/main" val="19283295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3595" y="1066800"/>
            <a:ext cx="7957748" cy="3838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883779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1143000" y="228600"/>
            <a:ext cx="8229600" cy="1143000"/>
          </a:xfrm>
        </p:spPr>
        <p:txBody>
          <a:bodyPr>
            <a:normAutofit/>
          </a:bodyPr>
          <a:lstStyle/>
          <a:p>
            <a:r>
              <a:rPr lang="en-US" dirty="0" smtClean="0">
                <a:latin typeface="American Typewriter" pitchFamily="16" charset="0"/>
              </a:rPr>
              <a:t>Percent </a:t>
            </a:r>
            <a:r>
              <a:rPr lang="en-US" dirty="0">
                <a:latin typeface="American Typewriter" pitchFamily="16" charset="0"/>
              </a:rPr>
              <a:t>of Disabled </a:t>
            </a:r>
            <a:r>
              <a:rPr lang="en-US" dirty="0" smtClean="0">
                <a:latin typeface="American Typewriter" pitchFamily="16" charset="0"/>
              </a:rPr>
              <a:t>Population</a:t>
            </a:r>
            <a:endParaRPr lang="en-US" dirty="0"/>
          </a:p>
        </p:txBody>
      </p:sp>
      <p:graphicFrame>
        <p:nvGraphicFramePr>
          <p:cNvPr id="14340" name="Object 4"/>
          <p:cNvGraphicFramePr>
            <a:graphicFrameLocks/>
          </p:cNvGraphicFramePr>
          <p:nvPr/>
        </p:nvGraphicFramePr>
        <p:xfrm>
          <a:off x="1371600" y="1447800"/>
          <a:ext cx="8458200" cy="4876800"/>
        </p:xfrm>
        <a:graphic>
          <a:graphicData uri="http://schemas.openxmlformats.org/presentationml/2006/ole">
            <mc:AlternateContent xmlns:mc="http://schemas.openxmlformats.org/markup-compatibility/2006">
              <mc:Choice xmlns:v="urn:schemas-microsoft-com:vml" Requires="v">
                <p:oleObj spid="_x0000_s3077" name="Chart" r:id="rId4" imgW="15278100" imgH="10490200" progId="MSGraph.Chart.8">
                  <p:embed/>
                </p:oleObj>
              </mc:Choice>
              <mc:Fallback>
                <p:oleObj name="Chart" r:id="rId4" imgW="15278100" imgH="10490200" progId="MSGraph.Chart.8">
                  <p:embed/>
                  <p:pic>
                    <p:nvPicPr>
                      <p:cNvPr id="0" name="Picture 2"/>
                      <p:cNvPicPr preferRelativeResize="0">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71600" y="1447800"/>
                        <a:ext cx="8458200" cy="4876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1086" y="381000"/>
            <a:ext cx="6589746" cy="37671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82552" y="4315905"/>
            <a:ext cx="4446814" cy="25420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796256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146958"/>
            <a:ext cx="4762500" cy="6667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143935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Jason </a:t>
            </a:r>
            <a:r>
              <a:rPr lang="en-US" dirty="0" err="1" smtClean="0"/>
              <a:t>McElwain’s</a:t>
            </a:r>
            <a:r>
              <a:rPr lang="en-US" dirty="0" smtClean="0"/>
              <a:t> </a:t>
            </a:r>
            <a:r>
              <a:rPr lang="en-US" dirty="0" smtClean="0">
                <a:solidFill>
                  <a:schemeClr val="accent5"/>
                </a:solidFill>
              </a:rPr>
              <a:t>Story</a:t>
            </a:r>
            <a:endParaRPr lang="en-US" dirty="0">
              <a:solidFill>
                <a:schemeClr val="accent5"/>
              </a:solidFill>
            </a:endParaRPr>
          </a:p>
        </p:txBody>
      </p:sp>
      <p:pic>
        <p:nvPicPr>
          <p:cNvPr id="21506" name="Picture 2" descr="http://admin.esc14.net/webs/rssmith/upload/jason.jpg"/>
          <p:cNvPicPr>
            <a:picLocks noChangeAspect="1" noChangeArrowheads="1"/>
          </p:cNvPicPr>
          <p:nvPr/>
        </p:nvPicPr>
        <p:blipFill>
          <a:blip r:embed="rId2" cstate="print"/>
          <a:srcRect/>
          <a:stretch>
            <a:fillRect/>
          </a:stretch>
        </p:blipFill>
        <p:spPr bwMode="auto">
          <a:xfrm>
            <a:off x="2895600" y="1828798"/>
            <a:ext cx="3581400" cy="3581402"/>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Quotes</a:t>
            </a:r>
            <a:endParaRPr lang="en-US" dirty="0"/>
          </a:p>
        </p:txBody>
      </p:sp>
      <p:sp>
        <p:nvSpPr>
          <p:cNvPr id="3" name="Content Placeholder 2"/>
          <p:cNvSpPr>
            <a:spLocks noGrp="1"/>
          </p:cNvSpPr>
          <p:nvPr>
            <p:ph idx="1"/>
          </p:nvPr>
        </p:nvSpPr>
        <p:spPr/>
        <p:txBody>
          <a:bodyPr>
            <a:normAutofit/>
          </a:bodyPr>
          <a:lstStyle/>
          <a:p>
            <a:r>
              <a:rPr lang="en-US" i="1" dirty="0" smtClean="0"/>
              <a:t>“What </a:t>
            </a:r>
            <a:r>
              <a:rPr lang="en-US" i="1" dirty="0"/>
              <a:t>we all want in </a:t>
            </a:r>
            <a:r>
              <a:rPr lang="en-US" i="1" dirty="0" smtClean="0"/>
              <a:t>life </a:t>
            </a:r>
            <a:r>
              <a:rPr lang="en-US" i="1" dirty="0"/>
              <a:t>is a shot.  But what we do with </a:t>
            </a:r>
            <a:r>
              <a:rPr lang="en-US" i="1" dirty="0" smtClean="0"/>
              <a:t>it, that's </a:t>
            </a:r>
            <a:r>
              <a:rPr lang="en-US" i="1" dirty="0"/>
              <a:t>the story we all want to tell</a:t>
            </a:r>
            <a:r>
              <a:rPr lang="en-US" i="1" dirty="0" smtClean="0"/>
              <a:t>.”</a:t>
            </a:r>
            <a:endParaRPr lang="en-US" i="1" dirty="0" smtClean="0"/>
          </a:p>
          <a:p>
            <a:r>
              <a:rPr lang="en-US" dirty="0" smtClean="0"/>
              <a:t>“</a:t>
            </a:r>
            <a:r>
              <a:rPr lang="en-US" i="1" dirty="0" smtClean="0"/>
              <a:t>Diagnosed </a:t>
            </a:r>
            <a:r>
              <a:rPr lang="en-US" i="1" dirty="0"/>
              <a:t>with autism at 2 years </a:t>
            </a:r>
            <a:r>
              <a:rPr lang="en-US" i="1" dirty="0" smtClean="0"/>
              <a:t>old, [</a:t>
            </a:r>
            <a:r>
              <a:rPr lang="en-US" i="1" dirty="0"/>
              <a:t>J Mac] has never considered himself special or different, especially when it comes to sports</a:t>
            </a:r>
            <a:r>
              <a:rPr lang="en-US" i="1" dirty="0" smtClean="0"/>
              <a:t>.”</a:t>
            </a:r>
            <a:endParaRPr lang="en-US" i="1" dirty="0" smtClean="0"/>
          </a:p>
          <a:p>
            <a:r>
              <a:rPr lang="en-US" dirty="0"/>
              <a:t>J </a:t>
            </a:r>
            <a:r>
              <a:rPr lang="en-US" dirty="0" smtClean="0"/>
              <a:t>Mac: </a:t>
            </a:r>
            <a:r>
              <a:rPr lang="en-US" dirty="0" smtClean="0"/>
              <a:t> “</a:t>
            </a:r>
            <a:r>
              <a:rPr lang="en-US" i="1" dirty="0" smtClean="0"/>
              <a:t>It's </a:t>
            </a:r>
            <a:r>
              <a:rPr lang="en-US" i="1" dirty="0"/>
              <a:t>not really a big deal at all.  I'm just normal like other people.  That's the way I am</a:t>
            </a:r>
            <a:r>
              <a:rPr lang="en-US" i="1" dirty="0" smtClean="0"/>
              <a:t>.”</a:t>
            </a:r>
            <a:endParaRPr lang="en-US" i="1"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t>
            </a:r>
            <a:r>
              <a:rPr lang="en-US" dirty="0" smtClean="0"/>
              <a:t>Impact </a:t>
            </a:r>
            <a:r>
              <a:rPr lang="en-US" dirty="0" smtClean="0"/>
              <a:t>of Ableism</a:t>
            </a:r>
            <a:endParaRPr lang="en-US" dirty="0"/>
          </a:p>
        </p:txBody>
      </p:sp>
      <p:sp>
        <p:nvSpPr>
          <p:cNvPr id="3" name="Content Placeholder 2"/>
          <p:cNvSpPr>
            <a:spLocks noGrp="1"/>
          </p:cNvSpPr>
          <p:nvPr>
            <p:ph idx="1"/>
          </p:nvPr>
        </p:nvSpPr>
        <p:spPr>
          <a:xfrm>
            <a:off x="4724400" y="1447800"/>
            <a:ext cx="4209288" cy="5410200"/>
          </a:xfrm>
        </p:spPr>
        <p:txBody>
          <a:bodyPr>
            <a:normAutofit fontScale="85000" lnSpcReduction="20000"/>
          </a:bodyPr>
          <a:lstStyle/>
          <a:p>
            <a:r>
              <a:rPr lang="en-US" dirty="0" smtClean="0"/>
              <a:t>Feeling that you are “living </a:t>
            </a:r>
            <a:r>
              <a:rPr lang="en-US" dirty="0" smtClean="0"/>
              <a:t>in a world not built for me”</a:t>
            </a:r>
          </a:p>
          <a:p>
            <a:r>
              <a:rPr lang="en-US" dirty="0" smtClean="0"/>
              <a:t>Dealing with a</a:t>
            </a:r>
            <a:r>
              <a:rPr lang="en-US" dirty="0" smtClean="0"/>
              <a:t>ssumptions </a:t>
            </a:r>
            <a:r>
              <a:rPr lang="en-US" dirty="0" smtClean="0"/>
              <a:t>about intellectual capacity and physical limitations</a:t>
            </a:r>
          </a:p>
          <a:p>
            <a:r>
              <a:rPr lang="en-US" dirty="0" smtClean="0"/>
              <a:t>Ignorance and lack of care by others</a:t>
            </a:r>
          </a:p>
          <a:p>
            <a:pPr lvl="1"/>
            <a:r>
              <a:rPr lang="en-US" dirty="0" smtClean="0"/>
              <a:t>Bathroom</a:t>
            </a:r>
          </a:p>
          <a:p>
            <a:pPr lvl="1"/>
            <a:r>
              <a:rPr lang="en-US" dirty="0" smtClean="0"/>
              <a:t>Parking Spots</a:t>
            </a:r>
          </a:p>
          <a:p>
            <a:pPr lvl="1"/>
            <a:r>
              <a:rPr lang="en-US" dirty="0" smtClean="0"/>
              <a:t>Inaccessible areas</a:t>
            </a:r>
          </a:p>
          <a:p>
            <a:pPr lvl="1"/>
            <a:r>
              <a:rPr lang="en-US" dirty="0" smtClean="0"/>
              <a:t>Comments</a:t>
            </a:r>
          </a:p>
          <a:p>
            <a:pPr lvl="2"/>
            <a:r>
              <a:rPr lang="en-US" dirty="0" smtClean="0"/>
              <a:t>“Watch out for that wheelchair!!”</a:t>
            </a:r>
          </a:p>
          <a:p>
            <a:pPr lvl="1"/>
            <a:r>
              <a:rPr lang="en-US" dirty="0" smtClean="0"/>
              <a:t>Depersonalization</a:t>
            </a:r>
          </a:p>
          <a:p>
            <a:endParaRPr lang="en-US"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2209800"/>
            <a:ext cx="2143125" cy="2143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themeOverride>
</file>

<file path=ppt/theme/themeOverride2.xml><?xml version="1.0" encoding="utf-8"?>
<a:themeOverride xmlns:a="http://schemas.openxmlformats.org/drawingml/2006/main">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themeOverride>
</file>

<file path=ppt/theme/themeOverride3.xml><?xml version="1.0" encoding="utf-8"?>
<a:themeOverride xmlns:a="http://schemas.openxmlformats.org/drawingml/2006/main">
  <a:clrScheme name="Grid">
    <a:dk1>
      <a:sysClr val="windowText" lastClr="000000"/>
    </a:dk1>
    <a:lt1>
      <a:sysClr val="window" lastClr="FFFFFF"/>
    </a:lt1>
    <a:dk2>
      <a:srgbClr val="534949"/>
    </a:dk2>
    <a:lt2>
      <a:srgbClr val="CCD1B9"/>
    </a:lt2>
    <a:accent1>
      <a:srgbClr val="C66951"/>
    </a:accent1>
    <a:accent2>
      <a:srgbClr val="BF974D"/>
    </a:accent2>
    <a:accent3>
      <a:srgbClr val="928B70"/>
    </a:accent3>
    <a:accent4>
      <a:srgbClr val="87706B"/>
    </a:accent4>
    <a:accent5>
      <a:srgbClr val="94734E"/>
    </a:accent5>
    <a:accent6>
      <a:srgbClr val="6F777D"/>
    </a:accent6>
    <a:hlink>
      <a:srgbClr val="CC9900"/>
    </a:hlink>
    <a:folHlink>
      <a:srgbClr val="C0C0C0"/>
    </a:folHlink>
  </a:clrScheme>
</a:themeOverride>
</file>

<file path=ppt/theme/themeOverride4.xml><?xml version="1.0" encoding="utf-8"?>
<a:themeOverride xmlns:a="http://schemas.openxmlformats.org/drawingml/2006/main">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themeOverride>
</file>

<file path=ppt/theme/themeOverride5.xml><?xml version="1.0" encoding="utf-8"?>
<a:themeOverride xmlns:a="http://schemas.openxmlformats.org/drawingml/2006/main">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themeOverride>
</file>

<file path=ppt/theme/themeOverride6.xml><?xml version="1.0" encoding="utf-8"?>
<a:themeOverride xmlns:a="http://schemas.openxmlformats.org/drawingml/2006/main">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themeOverride>
</file>

<file path=ppt/theme/themeOverride7.xml><?xml version="1.0" encoding="utf-8"?>
<a:themeOverride xmlns:a="http://schemas.openxmlformats.org/drawingml/2006/main">
  <a:clrScheme name="Couture">
    <a:dk1>
      <a:sysClr val="windowText" lastClr="000000"/>
    </a:dk1>
    <a:lt1>
      <a:sysClr val="window" lastClr="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themeOverride>
</file>

<file path=docProps/app.xml><?xml version="1.0" encoding="utf-8"?>
<Properties xmlns="http://schemas.openxmlformats.org/officeDocument/2006/extended-properties" xmlns:vt="http://schemas.openxmlformats.org/officeDocument/2006/docPropsVTypes">
  <Template>Solstice</Template>
  <TotalTime>304</TotalTime>
  <Words>128</Words>
  <Application>Microsoft Office PowerPoint</Application>
  <PresentationFormat>On-screen Show (4:3)</PresentationFormat>
  <Paragraphs>20</Paragraphs>
  <Slides>11</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11</vt:i4>
      </vt:variant>
    </vt:vector>
  </HeadingPairs>
  <TitlesOfParts>
    <vt:vector size="13" baseType="lpstr">
      <vt:lpstr>Solstice</vt:lpstr>
      <vt:lpstr>Chart</vt:lpstr>
      <vt:lpstr>        Ableism</vt:lpstr>
      <vt:lpstr>Ableism = </vt:lpstr>
      <vt:lpstr>PowerPoint Presentation</vt:lpstr>
      <vt:lpstr>Percent of Disabled Population</vt:lpstr>
      <vt:lpstr>PowerPoint Presentation</vt:lpstr>
      <vt:lpstr>PowerPoint Presentation</vt:lpstr>
      <vt:lpstr>Jason McElwain’s Story</vt:lpstr>
      <vt:lpstr>Quotes</vt:lpstr>
      <vt:lpstr>The Impact of Ableism</vt:lpstr>
      <vt:lpstr>PowerPoint Presentation</vt:lpstr>
      <vt:lpstr>PowerPoint Presentation</vt:lpstr>
    </vt:vector>
  </TitlesOfParts>
  <Company>Seattle Pacific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Combating Ableism</dc:title>
  <dc:creator>katiebug</dc:creator>
  <cp:lastModifiedBy>Sophia</cp:lastModifiedBy>
  <cp:revision>30</cp:revision>
  <dcterms:created xsi:type="dcterms:W3CDTF">2010-06-07T04:49:19Z</dcterms:created>
  <dcterms:modified xsi:type="dcterms:W3CDTF">2013-11-20T03:02:28Z</dcterms:modified>
</cp:coreProperties>
</file>