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2" r:id="rId4"/>
    <p:sldId id="274" r:id="rId5"/>
    <p:sldId id="275" r:id="rId6"/>
    <p:sldId id="258" r:id="rId7"/>
    <p:sldId id="259" r:id="rId8"/>
    <p:sldId id="260" r:id="rId9"/>
    <p:sldId id="261" r:id="rId10"/>
    <p:sldId id="263" r:id="rId11"/>
    <p:sldId id="268" r:id="rId12"/>
    <p:sldId id="265" r:id="rId13"/>
    <p:sldId id="266" r:id="rId14"/>
    <p:sldId id="267" r:id="rId15"/>
    <p:sldId id="264" r:id="rId16"/>
    <p:sldId id="262" r:id="rId17"/>
    <p:sldId id="269" r:id="rId18"/>
    <p:sldId id="271" r:id="rId19"/>
    <p:sldId id="270" r:id="rId20"/>
    <p:sldId id="273"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840"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D140C78-B1CD-4714-8B14-C5F522515AA8}" type="datetimeFigureOut">
              <a:rPr lang="en-US" smtClean="0"/>
              <a:t>10/6/2013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5C31A4E-A179-411E-92AC-38C059923B25}"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140C78-B1CD-4714-8B14-C5F522515AA8}" type="datetimeFigureOut">
              <a:rPr lang="en-US" smtClean="0"/>
              <a:t>10/6/2013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31A4E-A179-411E-92AC-38C059923B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140C78-B1CD-4714-8B14-C5F522515AA8}" type="datetimeFigureOut">
              <a:rPr lang="en-US" smtClean="0"/>
              <a:t>10/6/2013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31A4E-A179-411E-92AC-38C059923B2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140C78-B1CD-4714-8B14-C5F522515AA8}" type="datetimeFigureOut">
              <a:rPr lang="en-US" smtClean="0"/>
              <a:t>10/6/2013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31A4E-A179-411E-92AC-38C059923B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140C78-B1CD-4714-8B14-C5F522515AA8}" type="datetimeFigureOut">
              <a:rPr lang="en-US" smtClean="0"/>
              <a:t>10/6/2013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31A4E-A179-411E-92AC-38C059923B2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D140C78-B1CD-4714-8B14-C5F522515AA8}" type="datetimeFigureOut">
              <a:rPr lang="en-US" smtClean="0"/>
              <a:t>10/6/2013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C31A4E-A179-411E-92AC-38C059923B25}"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140C78-B1CD-4714-8B14-C5F522515AA8}" type="datetimeFigureOut">
              <a:rPr lang="en-US" smtClean="0"/>
              <a:t>10/6/2013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C31A4E-A179-411E-92AC-38C059923B2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140C78-B1CD-4714-8B14-C5F522515AA8}" type="datetimeFigureOut">
              <a:rPr lang="en-US" smtClean="0"/>
              <a:t>10/6/2013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C31A4E-A179-411E-92AC-38C059923B2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40C78-B1CD-4714-8B14-C5F522515AA8}" type="datetimeFigureOut">
              <a:rPr lang="en-US" smtClean="0"/>
              <a:t>10/6/2013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C31A4E-A179-411E-92AC-38C059923B2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D140C78-B1CD-4714-8B14-C5F522515AA8}" type="datetimeFigureOut">
              <a:rPr lang="en-US" smtClean="0"/>
              <a:t>10/6/2013</a:t>
            </a:fld>
            <a:endParaRPr lang="en-US"/>
          </a:p>
        </p:txBody>
      </p:sp>
      <p:sp>
        <p:nvSpPr>
          <p:cNvPr id="7" name="Slide Number Placeholder 6"/>
          <p:cNvSpPr>
            <a:spLocks noGrp="1"/>
          </p:cNvSpPr>
          <p:nvPr>
            <p:ph type="sldNum" sz="quarter" idx="12"/>
          </p:nvPr>
        </p:nvSpPr>
        <p:spPr/>
        <p:txBody>
          <a:bodyPr/>
          <a:lstStyle/>
          <a:p>
            <a:fld id="{35C31A4E-A179-411E-92AC-38C059923B25}"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140C78-B1CD-4714-8B14-C5F522515AA8}" type="datetimeFigureOut">
              <a:rPr lang="en-US" smtClean="0"/>
              <a:t>10/6/2013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35C31A4E-A179-411E-92AC-38C059923B2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D140C78-B1CD-4714-8B14-C5F522515AA8}" type="datetimeFigureOut">
              <a:rPr lang="en-US" smtClean="0"/>
              <a:t>10/6/2013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5C31A4E-A179-411E-92AC-38C059923B2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hemeOverride" Target="../theme/themeOverride15.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hemeOverride" Target="../theme/themeOverride16.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Social Stratification and Inequality</a:t>
            </a:r>
            <a:endParaRPr lang="en-US"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64397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276" y="1676400"/>
            <a:ext cx="6121695"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861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737238"/>
            <a:ext cx="5219700" cy="3267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85800" y="1720840"/>
            <a:ext cx="8001000" cy="4524315"/>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Indigenous African slavers from coastal regions would travel far into the interior to obtain slaves. They were generally better armed, having obtained guns from European merchants in trade for slaves.</a:t>
            </a:r>
          </a:p>
          <a:p>
            <a:endParaRPr lang="en-US" dirty="0" smtClean="0"/>
          </a:p>
          <a:p>
            <a:r>
              <a:rPr lang="en-US" dirty="0" smtClean="0"/>
              <a:t>Slaves are yoked with a forked branch and fixed in place with an iron pin across the back of their necks. The slightest tug on the branch could choke the prisoner.</a:t>
            </a:r>
            <a:endParaRPr lang="en-US" dirty="0"/>
          </a:p>
        </p:txBody>
      </p:sp>
    </p:spTree>
    <p:extLst>
      <p:ext uri="{BB962C8B-B14F-4D97-AF65-F5344CB8AC3E}">
        <p14:creationId xmlns:p14="http://schemas.microsoft.com/office/powerpoint/2010/main" val="771609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43492" y="4800600"/>
            <a:ext cx="6777317" cy="1447800"/>
          </a:xfrm>
        </p:spPr>
        <p:txBody>
          <a:bodyPr>
            <a:normAutofit fontScale="92500" lnSpcReduction="10000"/>
          </a:bodyPr>
          <a:lstStyle/>
          <a:p>
            <a:r>
              <a:rPr lang="en-US" sz="1400" dirty="0"/>
              <a:t>From an engraving entitled An Englishman Tastes the Sweat of an African, numbered </a:t>
            </a:r>
            <a:r>
              <a:rPr lang="en-US" sz="1500" dirty="0"/>
              <a:t>from right to left the image shows Africans displayed for sale in a public market, an African being examined before purchase, an Englishman licking sweat from the African's chin to test whether he is sick with a tropical disease (a sick slave would quickly infect the rest of the 'human cargo' on a tightly packed slave ship), and an African slave wearing an iron slave marker.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457" y="990600"/>
            <a:ext cx="6115050" cy="3546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476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510808"/>
            <a:ext cx="5969770" cy="383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2895600"/>
            <a:ext cx="8001000" cy="3416320"/>
          </a:xfrm>
          <a:prstGeom prst="rect">
            <a:avLst/>
          </a:prstGeom>
        </p:spPr>
        <p:txBody>
          <a:bodyPr wrap="square">
            <a:spAutoFit/>
          </a:bodyPr>
          <a:lstStyle/>
          <a:p>
            <a:endParaRPr lang="en-US" dirty="0" smtClean="0"/>
          </a:p>
          <a:p>
            <a:endParaRPr lang="en-US" dirty="0"/>
          </a:p>
          <a:p>
            <a:endParaRPr lang="en-US" dirty="0" smtClean="0"/>
          </a:p>
          <a:p>
            <a:endParaRPr lang="en-US" dirty="0" smtClean="0"/>
          </a:p>
          <a:p>
            <a:endParaRPr lang="en-US" dirty="0"/>
          </a:p>
          <a:p>
            <a:endParaRPr lang="en-US" dirty="0" smtClean="0"/>
          </a:p>
          <a:p>
            <a:r>
              <a:rPr lang="en-US" dirty="0" smtClean="0"/>
              <a:t>Prisoners could be held in slave sheds, or </a:t>
            </a:r>
            <a:r>
              <a:rPr lang="en-US" dirty="0" err="1" smtClean="0"/>
              <a:t>barracoons</a:t>
            </a:r>
            <a:r>
              <a:rPr lang="en-US" dirty="0" smtClean="0"/>
              <a:t>, for several months whilst awaiting the arrival of European merchants.</a:t>
            </a:r>
          </a:p>
          <a:p>
            <a:endParaRPr lang="en-US" dirty="0" smtClean="0"/>
          </a:p>
          <a:p>
            <a:r>
              <a:rPr lang="en-US" dirty="0" smtClean="0"/>
              <a:t>Slaves are shown hobbled to roughly hewn logs (on left) or in stocks (on right). Slaves would be fastened to the roof supports by rope, attached around their necks or interweaved into their hair.</a:t>
            </a:r>
            <a:endParaRPr lang="en-US" dirty="0"/>
          </a:p>
        </p:txBody>
      </p:sp>
    </p:spTree>
    <p:extLst>
      <p:ext uri="{BB962C8B-B14F-4D97-AF65-F5344CB8AC3E}">
        <p14:creationId xmlns:p14="http://schemas.microsoft.com/office/powerpoint/2010/main" val="3339567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040635"/>
            <a:ext cx="7544318" cy="2625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66800" y="2819400"/>
            <a:ext cx="7696200" cy="3693319"/>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The Europeans built several castles and forts, along the coast of West Africa – Elmina, Cape Coast, etc.. These fortresses, otherwise known as 'factories', were the first permanent trading stations built by Europeans in Africa.</a:t>
            </a:r>
            <a:endParaRPr lang="en-US" dirty="0"/>
          </a:p>
        </p:txBody>
      </p:sp>
    </p:spTree>
    <p:extLst>
      <p:ext uri="{BB962C8B-B14F-4D97-AF65-F5344CB8AC3E}">
        <p14:creationId xmlns:p14="http://schemas.microsoft.com/office/powerpoint/2010/main" val="3711709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803" y="457200"/>
            <a:ext cx="8086117"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85800" y="4343400"/>
            <a:ext cx="7696200" cy="2062103"/>
          </a:xfrm>
          <a:prstGeom prst="rect">
            <a:avLst/>
          </a:prstGeom>
        </p:spPr>
        <p:txBody>
          <a:bodyPr wrap="square">
            <a:spAutoFit/>
          </a:bodyPr>
          <a:lstStyle/>
          <a:p>
            <a:endParaRPr lang="en-US" sz="1600" dirty="0" smtClean="0"/>
          </a:p>
          <a:p>
            <a:endParaRPr lang="en-US" sz="1600" dirty="0"/>
          </a:p>
          <a:p>
            <a:endParaRPr lang="en-US" sz="1600" dirty="0" smtClean="0"/>
          </a:p>
          <a:p>
            <a:r>
              <a:rPr lang="en-US" sz="1600" dirty="0" smtClean="0"/>
              <a:t>A detailed drawing of the slave ship Brookes, showing how 482 people were to be packed onto the decks. The detailed plans and cross sectional drawing of the slave ship Brookes was distributed by the Abolitionist Society in England as part of their campaign against the slave trade, and dates from 1789.</a:t>
            </a:r>
            <a:endParaRPr lang="en-US" sz="1600" dirty="0"/>
          </a:p>
        </p:txBody>
      </p:sp>
    </p:spTree>
    <p:extLst>
      <p:ext uri="{BB962C8B-B14F-4D97-AF65-F5344CB8AC3E}">
        <p14:creationId xmlns:p14="http://schemas.microsoft.com/office/powerpoint/2010/main" val="1199049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143000"/>
            <a:ext cx="4541264" cy="5098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4614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050" y="571500"/>
            <a:ext cx="35179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4616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6114" y="533400"/>
            <a:ext cx="4179593" cy="2852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1" y="3564675"/>
            <a:ext cx="2219324" cy="255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614738"/>
            <a:ext cx="2863204" cy="272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8366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00200"/>
            <a:ext cx="6569647"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546146"/>
            <a:ext cx="1452562" cy="1971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0493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stratification =</a:t>
            </a:r>
            <a:endParaRPr lang="en-US" dirty="0"/>
          </a:p>
        </p:txBody>
      </p:sp>
      <p:sp>
        <p:nvSpPr>
          <p:cNvPr id="3" name="Content Placeholder 2"/>
          <p:cNvSpPr>
            <a:spLocks noGrp="1"/>
          </p:cNvSpPr>
          <p:nvPr>
            <p:ph idx="1"/>
          </p:nvPr>
        </p:nvSpPr>
        <p:spPr/>
        <p:txBody>
          <a:bodyPr>
            <a:noAutofit/>
          </a:bodyPr>
          <a:lstStyle/>
          <a:p>
            <a:r>
              <a:rPr lang="en-US" dirty="0" smtClean="0"/>
              <a:t>The ranking of people in a society into a hierarchy based on class, gender, ethnicity and/or age</a:t>
            </a:r>
          </a:p>
          <a:p>
            <a:r>
              <a:rPr lang="en-US" dirty="0" smtClean="0"/>
              <a:t>In a stratified society, there is an unequal distribution of things that are perceived as valuable (e.g. in North America, people who upper class are more likely to have a better education, live in larger homes, own more goods, etc. than those in the middle or lower classes)</a:t>
            </a:r>
            <a:endParaRPr lang="en-US" dirty="0"/>
          </a:p>
        </p:txBody>
      </p:sp>
    </p:spTree>
    <p:extLst>
      <p:ext uri="{BB962C8B-B14F-4D97-AF65-F5344CB8AC3E}">
        <p14:creationId xmlns:p14="http://schemas.microsoft.com/office/powerpoint/2010/main" val="1048647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14400"/>
            <a:ext cx="4367213" cy="3672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6556" y="3581400"/>
            <a:ext cx="3668071" cy="281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7997" y="685800"/>
            <a:ext cx="3405187" cy="2624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6881" y="4536213"/>
            <a:ext cx="245745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2307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722376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0435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7337" y="1524000"/>
            <a:ext cx="5614737"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684303" y="3244334"/>
            <a:ext cx="3775393" cy="2585323"/>
          </a:xfrm>
          <a:prstGeom prst="rect">
            <a:avLst/>
          </a:prstGeom>
        </p:spPr>
        <p:txBody>
          <a:bodyPr wrap="none">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err="1" smtClean="0"/>
              <a:t>Morumbi</a:t>
            </a:r>
            <a:r>
              <a:rPr lang="en-US" dirty="0" smtClean="0"/>
              <a:t> </a:t>
            </a:r>
            <a:r>
              <a:rPr lang="en-US" dirty="0"/>
              <a:t>Slums, Sao Paulo, Brazil</a:t>
            </a:r>
          </a:p>
        </p:txBody>
      </p:sp>
    </p:spTree>
    <p:extLst>
      <p:ext uri="{BB962C8B-B14F-4D97-AF65-F5344CB8AC3E}">
        <p14:creationId xmlns:p14="http://schemas.microsoft.com/office/powerpoint/2010/main" val="1714502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512" y="1066800"/>
            <a:ext cx="5154342"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86000" y="2828836"/>
            <a:ext cx="4572000" cy="3416320"/>
          </a:xfrm>
          <a:prstGeom prst="rect">
            <a:avLst/>
          </a:prstGeom>
        </p:spPr>
        <p:txBody>
          <a:bodyPr>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Caracas</a:t>
            </a:r>
            <a:r>
              <a:rPr lang="en-US" dirty="0"/>
              <a:t>, Venezuela. The shacks on the left are called “ranchos” and are home to over 80% of the population of Caracas.</a:t>
            </a:r>
          </a:p>
        </p:txBody>
      </p:sp>
    </p:spTree>
    <p:extLst>
      <p:ext uri="{BB962C8B-B14F-4D97-AF65-F5344CB8AC3E}">
        <p14:creationId xmlns:p14="http://schemas.microsoft.com/office/powerpoint/2010/main" val="2686946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normAutofit/>
          </a:bodyPr>
          <a:lstStyle/>
          <a:p>
            <a:r>
              <a:rPr lang="en-US" sz="2800" dirty="0" smtClean="0"/>
              <a:t>Buenos Aires, Argentina</a:t>
            </a:r>
            <a:endParaRPr lang="en-US" sz="28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981200"/>
            <a:ext cx="4267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4373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Systems of Social Stratification</a:t>
            </a:r>
            <a:endParaRPr lang="en-US" dirty="0"/>
          </a:p>
        </p:txBody>
      </p:sp>
      <p:sp>
        <p:nvSpPr>
          <p:cNvPr id="3" name="Content Placeholder 2"/>
          <p:cNvSpPr>
            <a:spLocks noGrp="1"/>
          </p:cNvSpPr>
          <p:nvPr>
            <p:ph idx="1"/>
          </p:nvPr>
        </p:nvSpPr>
        <p:spPr/>
        <p:txBody>
          <a:bodyPr>
            <a:normAutofit/>
          </a:bodyPr>
          <a:lstStyle/>
          <a:p>
            <a:r>
              <a:rPr lang="en-US" dirty="0" smtClean="0"/>
              <a:t>Closed systems:  allow for little change in social position (e.g. slavery; caste system)</a:t>
            </a:r>
          </a:p>
          <a:p>
            <a:r>
              <a:rPr lang="en-US" dirty="0" smtClean="0"/>
              <a:t>Open systems: permit a lot of flexibility (e.g. class system)</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114800"/>
            <a:ext cx="2314575"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133850"/>
            <a:ext cx="233362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0574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lstStyle/>
          <a:p>
            <a:r>
              <a:rPr lang="en-US" dirty="0" smtClean="0"/>
              <a:t>Slavery</a:t>
            </a:r>
            <a:endParaRPr lang="en-US" dirty="0"/>
          </a:p>
        </p:txBody>
      </p:sp>
      <p:sp>
        <p:nvSpPr>
          <p:cNvPr id="3" name="Content Placeholder 2"/>
          <p:cNvSpPr>
            <a:spLocks noGrp="1"/>
          </p:cNvSpPr>
          <p:nvPr>
            <p:ph idx="1"/>
          </p:nvPr>
        </p:nvSpPr>
        <p:spPr>
          <a:xfrm>
            <a:off x="1043492" y="1828800"/>
            <a:ext cx="6777317" cy="4003829"/>
          </a:xfrm>
        </p:spPr>
        <p:txBody>
          <a:bodyPr/>
          <a:lstStyle/>
          <a:p>
            <a:r>
              <a:rPr lang="en-US" dirty="0" smtClean="0"/>
              <a:t>Most extreme form of social stratification</a:t>
            </a:r>
          </a:p>
          <a:p>
            <a:r>
              <a:rPr lang="en-US" dirty="0" smtClean="0"/>
              <a:t>A closed system</a:t>
            </a:r>
          </a:p>
          <a:p>
            <a:r>
              <a:rPr lang="en-US" dirty="0" smtClean="0"/>
              <a:t>people are owned by others and are treated as property</a:t>
            </a:r>
          </a:p>
          <a:p>
            <a:r>
              <a:rPr lang="en-US" dirty="0" smtClean="0"/>
              <a:t>Slaves have little control over their lives</a:t>
            </a:r>
          </a:p>
          <a:p>
            <a:pPr marL="0" indent="0">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2672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6305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Throughout time, people have been enslaved for a variety of reasons:  to pay off debts, as punishment for crime, as prisoners of war, or because of social status at birth</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114800"/>
            <a:ext cx="237172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4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1143000"/>
          </a:xfrm>
        </p:spPr>
        <p:txBody>
          <a:bodyPr>
            <a:normAutofit fontScale="90000"/>
          </a:bodyPr>
          <a:lstStyle/>
          <a:p>
            <a:r>
              <a:rPr lang="en-US" dirty="0" smtClean="0"/>
              <a:t>Example:  Atlantic Slave Trade</a:t>
            </a:r>
            <a:endParaRPr lang="en-US" dirty="0"/>
          </a:p>
        </p:txBody>
      </p:sp>
      <p:sp>
        <p:nvSpPr>
          <p:cNvPr id="3" name="Content Placeholder 2"/>
          <p:cNvSpPr>
            <a:spLocks noGrp="1"/>
          </p:cNvSpPr>
          <p:nvPr>
            <p:ph idx="1"/>
          </p:nvPr>
        </p:nvSpPr>
        <p:spPr>
          <a:xfrm>
            <a:off x="1043492" y="1981200"/>
            <a:ext cx="6777317" cy="4267200"/>
          </a:xfrm>
        </p:spPr>
        <p:txBody>
          <a:bodyPr>
            <a:normAutofit lnSpcReduction="10000"/>
          </a:bodyPr>
          <a:lstStyle/>
          <a:p>
            <a:r>
              <a:rPr lang="en-US" dirty="0" smtClean="0"/>
              <a:t>Africans were captured and sold by African slave dealers to European traders</a:t>
            </a:r>
          </a:p>
          <a:p>
            <a:r>
              <a:rPr lang="en-US" dirty="0" smtClean="0"/>
              <a:t>Transported to colonies in N. and S. America</a:t>
            </a:r>
          </a:p>
          <a:p>
            <a:r>
              <a:rPr lang="en-US" dirty="0" smtClean="0"/>
              <a:t>Forced to </a:t>
            </a:r>
            <a:r>
              <a:rPr lang="en-US" dirty="0" err="1" smtClean="0"/>
              <a:t>labour</a:t>
            </a:r>
            <a:r>
              <a:rPr lang="en-US" dirty="0" smtClean="0"/>
              <a:t> on plantations; in mines; in rice fields; in the construction, timber and shipping industries; or in houses as servants</a:t>
            </a:r>
          </a:p>
          <a:p>
            <a:r>
              <a:rPr lang="en-US" dirty="0" smtClean="0"/>
              <a:t>Ended in 19</a:t>
            </a:r>
            <a:r>
              <a:rPr lang="en-US" baseline="30000" dirty="0" smtClean="0"/>
              <a:t>th</a:t>
            </a:r>
            <a:r>
              <a:rPr lang="en-US" dirty="0" smtClean="0"/>
              <a:t> century, but legacy of blacks being subservient to whites continues to influence relationships between those groups</a:t>
            </a:r>
            <a:endParaRPr lang="en-US" dirty="0"/>
          </a:p>
        </p:txBody>
      </p:sp>
    </p:spTree>
    <p:extLst>
      <p:ext uri="{BB962C8B-B14F-4D97-AF65-F5344CB8AC3E}">
        <p14:creationId xmlns:p14="http://schemas.microsoft.com/office/powerpoint/2010/main" val="11777272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10.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11.xml><?xml version="1.0" encoding="utf-8"?>
<a:themeOverride xmlns:a="http://schemas.openxmlformats.org/drawingml/2006/main">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themeOverride>
</file>

<file path=ppt/theme/themeOverride12.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13.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14.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15.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16.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3.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4.xml><?xml version="1.0" encoding="utf-8"?>
<a:themeOverride xmlns:a="http://schemas.openxmlformats.org/drawingml/2006/main">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ppt/theme/themeOverride5.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6.xml><?xml version="1.0" encoding="utf-8"?>
<a:themeOverride xmlns:a="http://schemas.openxmlformats.org/drawingml/2006/main">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themeOverride>
</file>

<file path=ppt/theme/themeOverride7.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9.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docProps/app.xml><?xml version="1.0" encoding="utf-8"?>
<Properties xmlns="http://schemas.openxmlformats.org/officeDocument/2006/extended-properties" xmlns:vt="http://schemas.openxmlformats.org/officeDocument/2006/docPropsVTypes">
  <Template>Austin</Template>
  <TotalTime>305</TotalTime>
  <Words>605</Words>
  <Application>Microsoft Office PowerPoint</Application>
  <PresentationFormat>On-screen Show (4:3)</PresentationFormat>
  <Paragraphs>73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Austin</vt:lpstr>
      <vt:lpstr>Social Stratification and Inequality</vt:lpstr>
      <vt:lpstr>Social stratification =</vt:lpstr>
      <vt:lpstr>PowerPoint Presentation</vt:lpstr>
      <vt:lpstr>PowerPoint Presentation</vt:lpstr>
      <vt:lpstr>Buenos Aires, Argentina</vt:lpstr>
      <vt:lpstr>Systems of Social Stratification</vt:lpstr>
      <vt:lpstr>Slavery</vt:lpstr>
      <vt:lpstr>PowerPoint Presentation</vt:lpstr>
      <vt:lpstr>Example:  Atlantic Slave Trade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Stratification and Inequality</dc:title>
  <dc:creator>Sophia</dc:creator>
  <cp:lastModifiedBy>Sophia</cp:lastModifiedBy>
  <cp:revision>12</cp:revision>
  <dcterms:created xsi:type="dcterms:W3CDTF">2013-10-05T21:36:41Z</dcterms:created>
  <dcterms:modified xsi:type="dcterms:W3CDTF">2013-10-06T17:17:27Z</dcterms:modified>
</cp:coreProperties>
</file>